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9" r:id="rId2"/>
    <p:sldId id="571" r:id="rId3"/>
    <p:sldId id="573" r:id="rId4"/>
    <p:sldId id="574" r:id="rId5"/>
    <p:sldId id="575" r:id="rId6"/>
    <p:sldId id="593" r:id="rId7"/>
    <p:sldId id="576" r:id="rId8"/>
    <p:sldId id="577" r:id="rId9"/>
    <p:sldId id="579" r:id="rId10"/>
    <p:sldId id="580" r:id="rId11"/>
    <p:sldId id="581" r:id="rId12"/>
    <p:sldId id="582" r:id="rId13"/>
    <p:sldId id="585" r:id="rId14"/>
    <p:sldId id="586" r:id="rId15"/>
    <p:sldId id="587" r:id="rId16"/>
    <p:sldId id="588" r:id="rId17"/>
    <p:sldId id="589" r:id="rId18"/>
    <p:sldId id="590" r:id="rId19"/>
    <p:sldId id="583" r:id="rId20"/>
    <p:sldId id="584" r:id="rId21"/>
    <p:sldId id="591" r:id="rId22"/>
    <p:sldId id="592" r:id="rId23"/>
    <p:sldId id="30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0956" autoAdjust="0"/>
  </p:normalViewPr>
  <p:slideViewPr>
    <p:cSldViewPr snapToGrid="0">
      <p:cViewPr varScale="1">
        <p:scale>
          <a:sx n="102" d="100"/>
          <a:sy n="102" d="100"/>
        </p:scale>
        <p:origin x="92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05EA9-D07A-4C40-97F8-030193B8618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E3790-2DAB-4460-8E3A-1F160F6C57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08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E3790-2DAB-4460-8E3A-1F160F6C57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729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E3790-2DAB-4460-8E3A-1F160F6C57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80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E3790-2DAB-4460-8E3A-1F160F6C579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83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E3790-2DAB-4460-8E3A-1F160F6C57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89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E3790-2DAB-4460-8E3A-1F160F6C579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2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E3790-2DAB-4460-8E3A-1F160F6C579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3B8-A827-4545-9BA8-355751F8237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9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C718-4EAF-405E-AE53-3E094839F3B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29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背景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686461" y="6492879"/>
            <a:ext cx="1368143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968286-F297-4135-AE1D-243D98F691A7}" type="datetime1">
              <a:rPr lang="zh-CN" altLang="en-US" smtClean="0">
                <a:solidFill>
                  <a:prstClr val="white"/>
                </a:solidFill>
              </a:rPr>
              <a:t>2022/10/12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054600" y="6492880"/>
            <a:ext cx="3813176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67775" y="6492878"/>
            <a:ext cx="593724" cy="36512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74D590-72EB-4040-88D9-48621268911B}" type="slidenum">
              <a:rPr lang="zh-CN" altLang="en-US" smtClean="0">
                <a:solidFill>
                  <a:prstClr val="white"/>
                </a:solidFill>
              </a:rPr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518804"/>
            <a:ext cx="12192000" cy="13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7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3" y="103404"/>
            <a:ext cx="10515600" cy="618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68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5F981393-320F-4147-9D89-82BD4A33C6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2022/10/12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email"/>
          <a:srcRect r="416"/>
          <a:stretch>
            <a:fillRect/>
          </a:stretch>
        </p:blipFill>
        <p:spPr>
          <a:xfrm>
            <a:off x="0" y="5547579"/>
            <a:ext cx="12192000" cy="1319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738" y="103405"/>
            <a:ext cx="1638108" cy="439357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2403" y="419548"/>
            <a:ext cx="202600" cy="2043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52403" y="174913"/>
            <a:ext cx="202600" cy="2043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5105" y="297231"/>
            <a:ext cx="202600" cy="2043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61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marL="457189" indent="-457189" algn="l" defTabSz="914377" rtl="0" eaLnBrk="1" latinLnBrk="0" hangingPunct="1">
        <a:lnSpc>
          <a:spcPct val="90000"/>
        </a:lnSpc>
        <a:spcBef>
          <a:spcPct val="0"/>
        </a:spcBef>
        <a:buFont typeface="Wingdings" panose="05000000000000000000" pitchFamily="2" charset="2"/>
        <a:buChar char="n"/>
        <a:defRPr sz="3600" b="1" u="sng" kern="1200"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jfif"/><Relationship Id="rId4" Type="http://schemas.openxmlformats.org/officeDocument/2006/relationships/notesSlide" Target="../notesSlides/notesSlide2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2696" y="1982450"/>
            <a:ext cx="976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Neural Surface Reconstruction</a:t>
            </a:r>
            <a:endParaRPr lang="zh-CN" altLang="en-US" sz="5400" b="1" dirty="0">
              <a:solidFill>
                <a:srgbClr val="C0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7914" y="4278709"/>
            <a:ext cx="3496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ShanghaiTech</a:t>
            </a:r>
            <a:endParaRPr lang="en-US" altLang="zh-CN" sz="2800" b="1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CN" sz="28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2022.10.10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647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NeuS</a:t>
            </a:r>
            <a:endParaRPr lang="zh-CN" altLang="en-US" dirty="0"/>
          </a:p>
        </p:txBody>
      </p:sp>
      <p:pic>
        <p:nvPicPr>
          <p:cNvPr id="5" name="intro2">
            <a:hlinkClick r:id="" action="ppaction://media"/>
            <a:extLst>
              <a:ext uri="{FF2B5EF4-FFF2-40B4-BE49-F238E27FC236}">
                <a16:creationId xmlns:a16="http://schemas.microsoft.com/office/drawing/2014/main" id="{DA92B730-E687-43C9-9C2E-1761489E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11" y="700993"/>
            <a:ext cx="9699578" cy="54560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321068-7929-4231-8AA6-4705BD69CF7F}"/>
              </a:ext>
            </a:extLst>
          </p:cNvPr>
          <p:cNvSpPr/>
          <p:nvPr/>
        </p:nvSpPr>
        <p:spPr>
          <a:xfrm>
            <a:off x="581774" y="918105"/>
            <a:ext cx="3899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 Result from NeuS: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894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Based on SDF Representation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2CB6CD-D8AB-417E-A0A4-D9B75623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10" y="1664963"/>
            <a:ext cx="5234104" cy="3062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7763A49-AF2B-4ECE-850E-2F6F7C141378}"/>
                  </a:ext>
                </a:extLst>
              </p:cNvPr>
              <p:cNvSpPr/>
              <p:nvPr/>
            </p:nvSpPr>
            <p:spPr>
              <a:xfrm>
                <a:off x="380312" y="1433349"/>
                <a:ext cx="6280578" cy="4029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SDF representation: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Logistic density distribution: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𝒔𝒙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𝒔𝒙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AutoNum type="arabicParenBoth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+ (2) =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S-density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Sigmoid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𝒔𝒙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logistic density distribution is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derivative of the Sigmoid function (described as the cumulative distribution function).</a:t>
                </a: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𝛷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𝛷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nary>
                  </m:oMath>
                </a14:m>
                <a:endParaRPr lang="en-US" altLang="zh-CN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7763A49-AF2B-4ECE-850E-2F6F7C141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12" y="1433349"/>
                <a:ext cx="6280578" cy="4029308"/>
              </a:xfrm>
              <a:prstGeom prst="rect">
                <a:avLst/>
              </a:prstGeom>
              <a:blipFill>
                <a:blip r:embed="rId3"/>
                <a:stretch>
                  <a:fillRect l="-873" r="-1843" b="-21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6F61635-5AFE-4E0C-9A8E-87BF7EB19BBB}"/>
              </a:ext>
            </a:extLst>
          </p:cNvPr>
          <p:cNvSpPr/>
          <p:nvPr/>
        </p:nvSpPr>
        <p:spPr>
          <a:xfrm>
            <a:off x="380312" y="942283"/>
            <a:ext cx="4393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Equations in NeuS: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027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Based on SDF Representation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5261188-372A-44B8-9ABD-9745EBE77717}"/>
                  </a:ext>
                </a:extLst>
              </p:cNvPr>
              <p:cNvSpPr/>
              <p:nvPr/>
            </p:nvSpPr>
            <p:spPr>
              <a:xfrm>
                <a:off x="410540" y="828107"/>
                <a:ext cx="8283769" cy="3913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Requirements on weight function:</a:t>
                </a:r>
              </a:p>
              <a:p>
                <a:pPr>
                  <a:lnSpc>
                    <a:spcPct val="200000"/>
                  </a:lnSpc>
                </a:pP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Unbiased.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camera ray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attains a locally maximal value at a surface intersection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that is, the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on zero-level set of the SDF (x). 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Occlusion-aware.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any two depth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satisfying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&gt;0,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&gt;0,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That is when two points have same SDF value (thus the same SDF-induced S-density val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ue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the point nearer to the view point should have a larger contribution to the final output color than does the other point.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5261188-372A-44B8-9ABD-9745EBE7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40" y="828107"/>
                <a:ext cx="8283769" cy="3913635"/>
              </a:xfrm>
              <a:prstGeom prst="rect">
                <a:avLst/>
              </a:prstGeom>
              <a:blipFill>
                <a:blip r:embed="rId2"/>
                <a:stretch>
                  <a:fillRect l="-1104" r="-736" b="-1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ECD8768-CEDA-4C84-B907-D25874CDE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40" b="27432"/>
          <a:stretch/>
        </p:blipFill>
        <p:spPr>
          <a:xfrm>
            <a:off x="9415429" y="1657107"/>
            <a:ext cx="2641321" cy="28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0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Based on SDF Representation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077D17-6C93-4845-8ED5-5F957FB8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162" y="1217591"/>
            <a:ext cx="5863442" cy="43138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32E0931-8F70-4304-874E-FA98BF4BE90A}"/>
              </a:ext>
            </a:extLst>
          </p:cNvPr>
          <p:cNvSpPr/>
          <p:nvPr/>
        </p:nvSpPr>
        <p:spPr>
          <a:xfrm>
            <a:off x="585767" y="3312469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NeuS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E8A6E7-6F34-48A4-B0C2-546F5FBB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67" y="5049047"/>
            <a:ext cx="4598550" cy="56113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F0C8B5-1D62-40C1-9DDA-27A1F5E0E6BC}"/>
              </a:ext>
            </a:extLst>
          </p:cNvPr>
          <p:cNvSpPr/>
          <p:nvPr/>
        </p:nvSpPr>
        <p:spPr>
          <a:xfrm>
            <a:off x="585391" y="1447941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NeRF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9C6DD5-38F2-4037-9383-2EE6A1FB0DB5}"/>
              </a:ext>
            </a:extLst>
          </p:cNvPr>
          <p:cNvSpPr/>
          <p:nvPr/>
        </p:nvSpPr>
        <p:spPr>
          <a:xfrm>
            <a:off x="2478760" y="1447941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(accumulated transmittance)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C2FF542-6E10-448A-A0BE-8CB5F9FF30F5}"/>
              </a:ext>
            </a:extLst>
          </p:cNvPr>
          <p:cNvSpPr/>
          <p:nvPr/>
        </p:nvSpPr>
        <p:spPr>
          <a:xfrm>
            <a:off x="961014" y="2261090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(volume density)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178140-EEB7-4711-9C9C-A922B3D78E96}"/>
              </a:ext>
            </a:extLst>
          </p:cNvPr>
          <p:cNvSpPr/>
          <p:nvPr/>
        </p:nvSpPr>
        <p:spPr>
          <a:xfrm>
            <a:off x="1663994" y="5216700"/>
            <a:ext cx="350403" cy="281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6FABC8E-DEF8-4104-859A-45E765CB663B}"/>
              </a:ext>
            </a:extLst>
          </p:cNvPr>
          <p:cNvCxnSpPr>
            <a:stCxn id="17" idx="2"/>
          </p:cNvCxnSpPr>
          <p:nvPr/>
        </p:nvCxnSpPr>
        <p:spPr>
          <a:xfrm>
            <a:off x="1839196" y="5497908"/>
            <a:ext cx="9738" cy="2612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DBBE4A2-ABAC-452A-9B6C-7A09D626C94C}"/>
              </a:ext>
            </a:extLst>
          </p:cNvPr>
          <p:cNvSpPr/>
          <p:nvPr/>
        </p:nvSpPr>
        <p:spPr>
          <a:xfrm>
            <a:off x="1029157" y="570240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to define?)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C9ADC54-1FFE-4C89-A917-A82A92DA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67" y="3657028"/>
            <a:ext cx="2721313" cy="78458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D4F6454-2530-470C-93A0-F6B92FD3AFD0}"/>
              </a:ext>
            </a:extLst>
          </p:cNvPr>
          <p:cNvSpPr/>
          <p:nvPr/>
        </p:nvSpPr>
        <p:spPr>
          <a:xfrm>
            <a:off x="468290" y="4424601"/>
            <a:ext cx="4779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(directly uses the normalized S-density as weights)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4FB084-3F7B-499D-8623-FD948A72A9AF}"/>
              </a:ext>
            </a:extLst>
          </p:cNvPr>
          <p:cNvSpPr/>
          <p:nvPr/>
        </p:nvSpPr>
        <p:spPr>
          <a:xfrm>
            <a:off x="585391" y="2806219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construct an unbiased weight function?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26A1E51-5FA9-4363-A9F1-0BB228E25BA4}"/>
              </a:ext>
            </a:extLst>
          </p:cNvPr>
          <p:cNvSpPr/>
          <p:nvPr/>
        </p:nvSpPr>
        <p:spPr>
          <a:xfrm>
            <a:off x="380312" y="942283"/>
            <a:ext cx="3229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Problem in NeRF:</a:t>
            </a:r>
            <a:endParaRPr lang="zh-CN" altLang="en-US" sz="2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F30753D-C196-428C-BA36-F1C6E298E01C}"/>
              </a:ext>
            </a:extLst>
          </p:cNvPr>
          <p:cNvGrpSpPr/>
          <p:nvPr/>
        </p:nvGrpSpPr>
        <p:grpSpPr>
          <a:xfrm>
            <a:off x="585391" y="1758615"/>
            <a:ext cx="4598550" cy="561133"/>
            <a:chOff x="585391" y="1758615"/>
            <a:chExt cx="4598550" cy="56113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8C94E7-B6FD-48D8-838E-3C8B7EA1AE3B}"/>
                </a:ext>
              </a:extLst>
            </p:cNvPr>
            <p:cNvGrpSpPr/>
            <p:nvPr/>
          </p:nvGrpSpPr>
          <p:grpSpPr>
            <a:xfrm>
              <a:off x="585391" y="1758615"/>
              <a:ext cx="4598550" cy="561133"/>
              <a:chOff x="585767" y="1293890"/>
              <a:chExt cx="4598550" cy="561133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E37F18DB-877A-47D6-A017-102C02BA7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767" y="1404090"/>
                <a:ext cx="1558044" cy="28328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0BADA6F-FAAE-4515-A810-D421FD9D63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389"/>
              <a:stretch/>
            </p:blipFill>
            <p:spPr>
              <a:xfrm>
                <a:off x="2121194" y="1293890"/>
                <a:ext cx="3063123" cy="561133"/>
              </a:xfrm>
              <a:prstGeom prst="rect">
                <a:avLst/>
              </a:prstGeom>
            </p:spPr>
          </p:pic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02A1010-6214-4679-9DF1-1D53DAC98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827" t="-1560" r="22064" b="1560"/>
            <a:stretch/>
          </p:blipFill>
          <p:spPr>
            <a:xfrm>
              <a:off x="4390785" y="1898882"/>
              <a:ext cx="126352" cy="283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166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Based on SDF Representation</a:t>
            </a:r>
            <a:endParaRPr lang="zh-CN" altLang="en-US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6602F63-A13E-4A35-AA8A-834B2A68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15" y="2859987"/>
            <a:ext cx="4737888" cy="57622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664DC78-F2FA-488F-8647-8286D4F2D13E}"/>
              </a:ext>
            </a:extLst>
          </p:cNvPr>
          <p:cNvSpPr/>
          <p:nvPr/>
        </p:nvSpPr>
        <p:spPr>
          <a:xfrm>
            <a:off x="437615" y="2419563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1: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DDE532-DA36-4E5C-BE6A-5FC1B4EE54F0}"/>
              </a:ext>
            </a:extLst>
          </p:cNvPr>
          <p:cNvGrpSpPr/>
          <p:nvPr/>
        </p:nvGrpSpPr>
        <p:grpSpPr>
          <a:xfrm>
            <a:off x="437615" y="3585512"/>
            <a:ext cx="3623999" cy="1084876"/>
            <a:chOff x="-5330032" y="3610759"/>
            <a:chExt cx="3623999" cy="108487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01301E8-812A-406A-9037-924E72F58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2642"/>
            <a:stretch/>
          </p:blipFill>
          <p:spPr>
            <a:xfrm>
              <a:off x="-5330032" y="4051185"/>
              <a:ext cx="3623999" cy="64445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800F227-8E29-46E7-9144-57ABB8BE0048}"/>
                </a:ext>
              </a:extLst>
            </p:cNvPr>
            <p:cNvSpPr/>
            <p:nvPr/>
          </p:nvSpPr>
          <p:spPr>
            <a:xfrm>
              <a:off x="-5330032" y="3610759"/>
              <a:ext cx="15440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Equation 2: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72E1E05-4B7B-4E90-A8B6-F3B69E710344}"/>
              </a:ext>
            </a:extLst>
          </p:cNvPr>
          <p:cNvGrpSpPr/>
          <p:nvPr/>
        </p:nvGrpSpPr>
        <p:grpSpPr>
          <a:xfrm>
            <a:off x="5774605" y="3105937"/>
            <a:ext cx="4063831" cy="920001"/>
            <a:chOff x="2020388" y="5722544"/>
            <a:chExt cx="3380666" cy="765341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0FAC1A7-40D1-4DD6-8681-3E5BC30A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637" y="5722544"/>
              <a:ext cx="2079417" cy="765341"/>
            </a:xfrm>
            <a:prstGeom prst="rect">
              <a:avLst/>
            </a:prstGeom>
          </p:spPr>
        </p:pic>
        <p:sp>
          <p:nvSpPr>
            <p:cNvPr id="31" name="右箭头 32">
              <a:extLst>
                <a:ext uri="{FF2B5EF4-FFF2-40B4-BE49-F238E27FC236}">
                  <a16:creationId xmlns:a16="http://schemas.microsoft.com/office/drawing/2014/main" id="{4F45E127-0B65-4335-A07A-CD7B5920C664}"/>
                </a:ext>
              </a:extLst>
            </p:cNvPr>
            <p:cNvSpPr/>
            <p:nvPr/>
          </p:nvSpPr>
          <p:spPr>
            <a:xfrm>
              <a:off x="2020388" y="5982789"/>
              <a:ext cx="515546" cy="287383"/>
            </a:xfrm>
            <a:prstGeom prst="rightArrow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85866F7-C6AF-4E94-AE83-0DE196819DD6}"/>
                  </a:ext>
                </a:extLst>
              </p:cNvPr>
              <p:cNvSpPr/>
              <p:nvPr/>
            </p:nvSpPr>
            <p:spPr>
              <a:xfrm>
                <a:off x="380312" y="942283"/>
                <a:ext cx="38651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Derive opaque density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𝝆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85866F7-C6AF-4E94-AE83-0DE196819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12" y="942283"/>
                <a:ext cx="3865161" cy="461665"/>
              </a:xfrm>
              <a:prstGeom prst="rect">
                <a:avLst/>
              </a:prstGeom>
              <a:blipFill>
                <a:blip r:embed="rId5"/>
                <a:stretch>
                  <a:fillRect l="-2366" t="-10667" r="-157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F338567A-4CC7-4CFB-8FF5-A3B2BD99D742}"/>
              </a:ext>
            </a:extLst>
          </p:cNvPr>
          <p:cNvSpPr/>
          <p:nvPr/>
        </p:nvSpPr>
        <p:spPr>
          <a:xfrm>
            <a:off x="380312" y="1541282"/>
            <a:ext cx="915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first consider a simple case where there is only one surface intersection, and the surface is simply a plane.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0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Based on SDF Representation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E01789-FE07-4A75-BE53-C22D3500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902" y="1567665"/>
            <a:ext cx="3445986" cy="42905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9AB768-7435-4287-8709-E04D9D96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" y="4239791"/>
            <a:ext cx="3135599" cy="74760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B8BA6EE-1BEC-4193-8E91-F78050DCC686}"/>
              </a:ext>
            </a:extLst>
          </p:cNvPr>
          <p:cNvGrpSpPr/>
          <p:nvPr/>
        </p:nvGrpSpPr>
        <p:grpSpPr>
          <a:xfrm>
            <a:off x="193777" y="1523706"/>
            <a:ext cx="7116808" cy="1537551"/>
            <a:chOff x="199873" y="1086359"/>
            <a:chExt cx="7116808" cy="153755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5E7A427-D14F-4192-93E0-D68BE4AD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95" y="1455691"/>
              <a:ext cx="2028201" cy="704836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D662F4-BFA7-43FB-811A-437D7F6EBF3E}"/>
                </a:ext>
              </a:extLst>
            </p:cNvPr>
            <p:cNvSpPr/>
            <p:nvPr/>
          </p:nvSpPr>
          <p:spPr>
            <a:xfrm>
              <a:off x="199873" y="2254578"/>
              <a:ext cx="71168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(becomes negative on the segment of the ray with increasing SDF values)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FC28C89-34A1-4889-A4D8-29D44E5EC94E}"/>
                </a:ext>
              </a:extLst>
            </p:cNvPr>
            <p:cNvSpPr/>
            <p:nvPr/>
          </p:nvSpPr>
          <p:spPr>
            <a:xfrm>
              <a:off x="284981" y="1086359"/>
              <a:ext cx="30380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surface intersections: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9915D32-ADB7-4A0F-925F-EEA2D6CFF39B}"/>
              </a:ext>
            </a:extLst>
          </p:cNvPr>
          <p:cNvSpPr/>
          <p:nvPr/>
        </p:nvSpPr>
        <p:spPr>
          <a:xfrm>
            <a:off x="284980" y="3794653"/>
            <a:ext cx="325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surface intersections: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052BA9E-7024-442D-9814-1FCDEF01A7E8}"/>
              </a:ext>
            </a:extLst>
          </p:cNvPr>
          <p:cNvSpPr/>
          <p:nvPr/>
        </p:nvSpPr>
        <p:spPr>
          <a:xfrm>
            <a:off x="380312" y="941295"/>
            <a:ext cx="3793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 Problem in NeuS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628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Based on SDF Representation</a:t>
            </a:r>
            <a:endParaRPr lang="zh-CN" altLang="en-US" sz="3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22A126-C2B1-4DF4-AF05-BB60220A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05" y="1106471"/>
            <a:ext cx="9561347" cy="451953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240978D-2DB9-43A9-B8E0-FBE8CA4CAF6B}"/>
              </a:ext>
            </a:extLst>
          </p:cNvPr>
          <p:cNvSpPr/>
          <p:nvPr/>
        </p:nvSpPr>
        <p:spPr>
          <a:xfrm>
            <a:off x="4756832" y="2306530"/>
            <a:ext cx="1722120" cy="777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90407BB-20A6-4D1F-B7D9-CF60D2A8895C}"/>
              </a:ext>
            </a:extLst>
          </p:cNvPr>
          <p:cNvSpPr/>
          <p:nvPr/>
        </p:nvSpPr>
        <p:spPr>
          <a:xfrm>
            <a:off x="7233332" y="3144730"/>
            <a:ext cx="206502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989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Based on SDF Representation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327BAB-9ADC-45BE-8FD2-30DEA876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9" y="1476607"/>
            <a:ext cx="3718002" cy="11802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8631BD-EB59-4264-A268-469A2D39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2" y="1030772"/>
            <a:ext cx="3718002" cy="3186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7628675-930A-4C1F-AF1A-B934306E2EA0}"/>
              </a:ext>
            </a:extLst>
          </p:cNvPr>
          <p:cNvSpPr/>
          <p:nvPr/>
        </p:nvSpPr>
        <p:spPr>
          <a:xfrm>
            <a:off x="310805" y="1647323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zh-CN" altLang="en-US" sz="16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8028559-F8C8-4AC6-B728-B37CA31DC97F}"/>
              </a:ext>
            </a:extLst>
          </p:cNvPr>
          <p:cNvGrpSpPr/>
          <p:nvPr/>
        </p:nvGrpSpPr>
        <p:grpSpPr>
          <a:xfrm>
            <a:off x="6125175" y="1522750"/>
            <a:ext cx="6096000" cy="1311094"/>
            <a:chOff x="6125175" y="1248430"/>
            <a:chExt cx="6096000" cy="131109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F5300C4-153B-4477-86A4-BD4BFB62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9792" y="2307084"/>
              <a:ext cx="2073064" cy="25244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64ECC9C-BE2E-4721-A260-F7D53D9A5A73}"/>
                </a:ext>
              </a:extLst>
            </p:cNvPr>
            <p:cNvSpPr/>
            <p:nvPr/>
          </p:nvSpPr>
          <p:spPr>
            <a:xfrm>
              <a:off x="6125175" y="1248430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 the case where the sample point interval [t</a:t>
              </a:r>
              <a:r>
                <a:rPr lang="en-US" altLang="zh-CN" sz="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t</a:t>
              </a:r>
              <a:r>
                <a:rPr lang="en-US" altLang="zh-CN" sz="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i+1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lies in a range [t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t</a:t>
              </a:r>
              <a:r>
                <a:rPr lang="en-US" altLang="zh-CN" sz="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over which the camera ray is entering the surface from 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 to inside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53280FD-2AFB-4DE5-AF02-EFE2E55E4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59" y="3114037"/>
            <a:ext cx="4510770" cy="113540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5841B08-A705-4028-93D5-5160FFF997F0}"/>
              </a:ext>
            </a:extLst>
          </p:cNvPr>
          <p:cNvSpPr/>
          <p:nvPr/>
        </p:nvSpPr>
        <p:spPr>
          <a:xfrm>
            <a:off x="310805" y="3243069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endParaRPr lang="zh-CN" altLang="en-US" sz="16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1CA99F6-8507-4FBB-BBBC-B7B1841EC312}"/>
              </a:ext>
            </a:extLst>
          </p:cNvPr>
          <p:cNvGrpSpPr/>
          <p:nvPr/>
        </p:nvGrpSpPr>
        <p:grpSpPr>
          <a:xfrm>
            <a:off x="6124728" y="3370866"/>
            <a:ext cx="6096000" cy="1066909"/>
            <a:chOff x="6124728" y="3096546"/>
            <a:chExt cx="6096000" cy="106690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1E6A1A4-E7A1-485F-B001-176015A60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6613" y="3601202"/>
              <a:ext cx="5111974" cy="562253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66AE1C4-DD3D-417A-A94E-E8C8148C811B}"/>
                </a:ext>
              </a:extLst>
            </p:cNvPr>
            <p:cNvSpPr/>
            <p:nvPr/>
          </p:nvSpPr>
          <p:spPr>
            <a:xfrm>
              <a:off x="6124728" y="3096546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Primitive function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7A30250-E7C2-463C-A109-DB576F15F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66" y="4666469"/>
            <a:ext cx="4721217" cy="131110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52FA260-DF2C-4E43-8817-0CAE7A45D37E}"/>
              </a:ext>
            </a:extLst>
          </p:cNvPr>
          <p:cNvSpPr/>
          <p:nvPr/>
        </p:nvSpPr>
        <p:spPr>
          <a:xfrm>
            <a:off x="380312" y="4632262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7749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Based on SDF Representation</a:t>
            </a:r>
            <a:endParaRPr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90CFF96-5F0C-4884-AEE9-F0D04307F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64"/>
          <a:stretch/>
        </p:blipFill>
        <p:spPr>
          <a:xfrm>
            <a:off x="8365965" y="2982192"/>
            <a:ext cx="3722403" cy="372337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44F1C92-2F72-43ED-BDD5-D16348701EE9}"/>
              </a:ext>
            </a:extLst>
          </p:cNvPr>
          <p:cNvSpPr/>
          <p:nvPr/>
        </p:nvSpPr>
        <p:spPr>
          <a:xfrm>
            <a:off x="304709" y="1763147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endParaRPr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9DC1FB-969B-4383-909D-C1E7C778F963}"/>
              </a:ext>
            </a:extLst>
          </p:cNvPr>
          <p:cNvSpPr/>
          <p:nvPr/>
        </p:nvSpPr>
        <p:spPr>
          <a:xfrm>
            <a:off x="304709" y="3836657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endParaRPr lang="zh-CN" altLang="en-US" sz="16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4A00342-0308-40EA-B849-47127B4C4046}"/>
              </a:ext>
            </a:extLst>
          </p:cNvPr>
          <p:cNvGrpSpPr/>
          <p:nvPr/>
        </p:nvGrpSpPr>
        <p:grpSpPr>
          <a:xfrm>
            <a:off x="6125175" y="1675150"/>
            <a:ext cx="6096000" cy="1307042"/>
            <a:chOff x="6125175" y="1297198"/>
            <a:chExt cx="6096000" cy="13070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15DF567-FE66-4388-9A4E-649F2E947760}"/>
                </a:ext>
              </a:extLst>
            </p:cNvPr>
            <p:cNvSpPr/>
            <p:nvPr/>
          </p:nvSpPr>
          <p:spPr>
            <a:xfrm>
              <a:off x="6125175" y="129719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Next consider the case where the sample point interval [t</a:t>
              </a:r>
              <a:r>
                <a:rPr lang="en-US" altLang="zh-CN" sz="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t</a:t>
              </a:r>
              <a:r>
                <a:rPr lang="en-US" altLang="zh-CN" sz="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i+1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lies in a range [t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t</a:t>
              </a:r>
              <a:r>
                <a:rPr lang="en-US" altLang="zh-CN" sz="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over which the camera ray is entering the surface from 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 to outside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FC62759-AE2C-4F4E-B8FF-C72816BF9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9792" y="2307084"/>
              <a:ext cx="2065237" cy="297156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CBA33F28-6204-45E9-8BEB-5D34143CD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" y="1563971"/>
            <a:ext cx="5124300" cy="63058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56C7BF4-CA7E-4615-A976-39E2AE228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63" y="3604346"/>
            <a:ext cx="3956157" cy="6332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CCEA428-CEBF-4869-A690-E968C7BFF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12" y="1030772"/>
            <a:ext cx="3718002" cy="3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5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8DA377-ED4B-42D6-90BE-0778829D08C0}"/>
              </a:ext>
            </a:extLst>
          </p:cNvPr>
          <p:cNvSpPr/>
          <p:nvPr/>
        </p:nvSpPr>
        <p:spPr>
          <a:xfrm>
            <a:off x="631660" y="1040858"/>
            <a:ext cx="306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loss function is defined as: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A4FAB7-1702-4830-9D51-CCDD7FF5E1E7}"/>
                  </a:ext>
                </a:extLst>
              </p:cNvPr>
              <p:cNvSpPr/>
              <p:nvPr/>
            </p:nvSpPr>
            <p:spPr>
              <a:xfrm>
                <a:off x="3557740" y="1491746"/>
                <a:ext cx="3798985" cy="391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A4FAB7-1702-4830-9D51-CCDD7FF5E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740" y="1491746"/>
                <a:ext cx="3798985" cy="391902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5D41AA4-5517-4D15-A2C7-5AABD384504F}"/>
                  </a:ext>
                </a:extLst>
              </p:cNvPr>
              <p:cNvSpPr/>
              <p:nvPr/>
            </p:nvSpPr>
            <p:spPr>
              <a:xfrm>
                <a:off x="631660" y="2147298"/>
                <a:ext cx="33847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color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defined as: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5D41AA4-5517-4D15-A2C7-5AABD3845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60" y="2147298"/>
                <a:ext cx="3384709" cy="369332"/>
              </a:xfrm>
              <a:prstGeom prst="rect">
                <a:avLst/>
              </a:prstGeom>
              <a:blipFill>
                <a:blip r:embed="rId3"/>
                <a:stretch>
                  <a:fillRect l="-1622" t="-8197" r="-54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7722426-2D84-4E6F-8094-995078498D2A}"/>
                  </a:ext>
                </a:extLst>
              </p:cNvPr>
              <p:cNvSpPr/>
              <p:nvPr/>
            </p:nvSpPr>
            <p:spPr>
              <a:xfrm>
                <a:off x="3268768" y="2678439"/>
                <a:ext cx="379898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7722426-2D84-4E6F-8094-995078498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768" y="2678439"/>
                <a:ext cx="3798985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70405B9-3E16-4AA8-8150-341AD3AFCCEF}"/>
                  </a:ext>
                </a:extLst>
              </p:cNvPr>
              <p:cNvSpPr/>
              <p:nvPr/>
            </p:nvSpPr>
            <p:spPr>
              <a:xfrm>
                <a:off x="631660" y="3409170"/>
                <a:ext cx="361310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Eiknoal term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𝑒𝑔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defined as: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70405B9-3E16-4AA8-8150-341AD3AFC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60" y="3409170"/>
                <a:ext cx="3613105" cy="391902"/>
              </a:xfrm>
              <a:prstGeom prst="rect">
                <a:avLst/>
              </a:prstGeom>
              <a:blipFill>
                <a:blip r:embed="rId5"/>
                <a:stretch>
                  <a:fillRect l="-1520" t="-7692" r="-33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EB7D60-5E80-476C-8EC7-970421B2D5F2}"/>
                  </a:ext>
                </a:extLst>
              </p:cNvPr>
              <p:cNvSpPr/>
              <p:nvPr/>
            </p:nvSpPr>
            <p:spPr>
              <a:xfrm>
                <a:off x="3557740" y="3962881"/>
                <a:ext cx="379898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𝑛𝑚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EB7D60-5E80-476C-8EC7-970421B2D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740" y="3962881"/>
                <a:ext cx="3798985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39E6F61-D15E-4696-BFD5-BEB54957F52A}"/>
                  </a:ext>
                </a:extLst>
              </p:cNvPr>
              <p:cNvSpPr/>
              <p:nvPr/>
            </p:nvSpPr>
            <p:spPr>
              <a:xfrm>
                <a:off x="631659" y="4859342"/>
                <a:ext cx="4132478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optional mask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𝑒𝑔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defined as: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39E6F61-D15E-4696-BFD5-BEB54957F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59" y="4859342"/>
                <a:ext cx="4132478" cy="391902"/>
              </a:xfrm>
              <a:prstGeom prst="rect">
                <a:avLst/>
              </a:prstGeom>
              <a:blipFill>
                <a:blip r:embed="rId7"/>
                <a:stretch>
                  <a:fillRect l="-1327"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801B037-9293-4460-87DE-EB68F16358DF}"/>
                  </a:ext>
                </a:extLst>
              </p:cNvPr>
              <p:cNvSpPr/>
              <p:nvPr/>
            </p:nvSpPr>
            <p:spPr>
              <a:xfrm>
                <a:off x="3695319" y="5462497"/>
                <a:ext cx="30712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𝑚𝑎𝑠𝑘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𝐵𝐶𝐸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801B037-9293-4460-87DE-EB68F1635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319" y="5462497"/>
                <a:ext cx="3071241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D7B5A1A6-2640-40E1-BEE4-9457E491CF9B}"/>
              </a:ext>
            </a:extLst>
          </p:cNvPr>
          <p:cNvSpPr/>
          <p:nvPr/>
        </p:nvSpPr>
        <p:spPr>
          <a:xfrm>
            <a:off x="686523" y="5831829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AC23CB1-813B-43FA-A024-BFF88AFBAF00}"/>
              </a:ext>
            </a:extLst>
          </p:cNvPr>
          <p:cNvGrpSpPr/>
          <p:nvPr/>
        </p:nvGrpSpPr>
        <p:grpSpPr>
          <a:xfrm>
            <a:off x="1428764" y="5841947"/>
            <a:ext cx="1891482" cy="369332"/>
            <a:chOff x="1459244" y="6234911"/>
            <a:chExt cx="1891482" cy="36933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2857001-6451-4049-A1CA-0FDD68419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434" t="-5919" b="-2"/>
            <a:stretch/>
          </p:blipFill>
          <p:spPr>
            <a:xfrm>
              <a:off x="1889042" y="6244152"/>
              <a:ext cx="1461684" cy="3306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D7E923DC-0FCB-43CC-8C59-285BEBC79357}"/>
                    </a:ext>
                  </a:extLst>
                </p:cNvPr>
                <p:cNvSpPr/>
                <p:nvPr/>
              </p:nvSpPr>
              <p:spPr>
                <a:xfrm>
                  <a:off x="1459244" y="6234911"/>
                  <a:ext cx="5096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D7E923DC-0FCB-43CC-8C59-285BEBC793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244" y="6234911"/>
                  <a:ext cx="50962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574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Linux Biolinum" panose="02000503000000000000" pitchFamily="2" charset="0"/>
                <a:cs typeface="Times New Roman" panose="02020603050405020304" pitchFamily="18" charset="0"/>
              </a:rPr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CAD1C1-2E16-490F-86C2-32CBAC8A9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276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Representation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ea typeface="Linux Biolinum" panose="02000503000000000000" pitchFamily="2" charset="0"/>
                <a:cs typeface="Times New Roman" panose="02020603050405020304" pitchFamily="18" charset="0"/>
              </a:rPr>
              <a:t>Level sets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ea typeface="Linux Biolinum" panose="02000503000000000000" pitchFamily="2" charset="0"/>
                <a:cs typeface="Times New Roman" panose="02020603050405020304" pitchFamily="18" charset="0"/>
              </a:rPr>
              <a:t>Sign distance function</a:t>
            </a:r>
          </a:p>
          <a:p>
            <a:pPr lvl="1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representation based Volume Rendering</a:t>
            </a:r>
          </a:p>
          <a:p>
            <a:pPr marL="457200" lvl="1" indent="0">
              <a:buNone/>
            </a:pPr>
            <a:endParaRPr lang="en-US" altLang="zh-CN" sz="2000" dirty="0">
              <a:latin typeface="Times New Roman" panose="02020603050405020304" pitchFamily="18" charset="0"/>
              <a:ea typeface="Linux Biolinum" panose="02000503000000000000" pitchFamily="2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NeuS</a:t>
            </a:r>
          </a:p>
          <a:p>
            <a:pPr lvl="1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SDF based Volume Rendering</a:t>
            </a: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problem</a:t>
            </a: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Opaque density derivation</a:t>
            </a: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 Problem</a:t>
            </a:r>
          </a:p>
          <a:p>
            <a:pPr lvl="2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Opacity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pPr lvl="1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/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08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dirty="0"/>
          </a:p>
        </p:txBody>
      </p:sp>
      <p:pic>
        <p:nvPicPr>
          <p:cNvPr id="5" name="compare3">
            <a:hlinkClick r:id="" action="ppaction://media"/>
            <a:extLst>
              <a:ext uri="{FF2B5EF4-FFF2-40B4-BE49-F238E27FC236}">
                <a16:creationId xmlns:a16="http://schemas.microsoft.com/office/drawing/2014/main" id="{D6586253-85CD-4EEB-8B10-1DD6C2037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873" y="1324706"/>
            <a:ext cx="5810402" cy="3268351"/>
          </a:xfrm>
          <a:prstGeom prst="rect">
            <a:avLst/>
          </a:prstGeom>
        </p:spPr>
      </p:pic>
      <p:pic>
        <p:nvPicPr>
          <p:cNvPr id="6" name="compare4">
            <a:hlinkClick r:id="" action="ppaction://media"/>
            <a:extLst>
              <a:ext uri="{FF2B5EF4-FFF2-40B4-BE49-F238E27FC236}">
                <a16:creationId xmlns:a16="http://schemas.microsoft.com/office/drawing/2014/main" id="{B958CA54-E390-49B5-8269-E4A779BB71E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1768" y="1324705"/>
            <a:ext cx="5810402" cy="32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dirty="0"/>
          </a:p>
        </p:txBody>
      </p:sp>
      <p:pic>
        <p:nvPicPr>
          <p:cNvPr id="3" name="more_results2">
            <a:hlinkClick r:id="" action="ppaction://media"/>
            <a:extLst>
              <a:ext uri="{FF2B5EF4-FFF2-40B4-BE49-F238E27FC236}">
                <a16:creationId xmlns:a16="http://schemas.microsoft.com/office/drawing/2014/main" id="{3B184E0E-6361-4395-82A0-5A9EB9D9B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9710" y="722148"/>
            <a:ext cx="8670663" cy="56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dirty="0"/>
          </a:p>
        </p:txBody>
      </p:sp>
      <p:pic>
        <p:nvPicPr>
          <p:cNvPr id="3" name="more_results">
            <a:hlinkClick r:id="" action="ppaction://media"/>
            <a:extLst>
              <a:ext uri="{FF2B5EF4-FFF2-40B4-BE49-F238E27FC236}">
                <a16:creationId xmlns:a16="http://schemas.microsoft.com/office/drawing/2014/main" id="{45E60B1D-7153-4AFA-AC38-3CB23D9DF8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803"/>
          <a:stretch/>
        </p:blipFill>
        <p:spPr>
          <a:xfrm>
            <a:off x="2549961" y="412776"/>
            <a:ext cx="7092077" cy="59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111E7E-581D-419F-AA4F-0152C7357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u="none" dirty="0"/>
              <a:t>Thanks!</a:t>
            </a:r>
            <a:endParaRPr lang="zh-CN" altLang="en-US" u="none" dirty="0"/>
          </a:p>
        </p:txBody>
      </p:sp>
    </p:spTree>
    <p:extLst>
      <p:ext uri="{BB962C8B-B14F-4D97-AF65-F5344CB8AC3E}">
        <p14:creationId xmlns:p14="http://schemas.microsoft.com/office/powerpoint/2010/main" val="340834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Representation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1E4CCF-6A48-4A54-9CF5-8472B5822490}"/>
              </a:ext>
            </a:extLst>
          </p:cNvPr>
          <p:cNvSpPr/>
          <p:nvPr/>
        </p:nvSpPr>
        <p:spPr>
          <a:xfrm>
            <a:off x="896909" y="581165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Mesh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08DD9B-5826-4E53-8B1E-97F6C0DB7E02}"/>
              </a:ext>
            </a:extLst>
          </p:cNvPr>
          <p:cNvSpPr/>
          <p:nvPr/>
        </p:nvSpPr>
        <p:spPr>
          <a:xfrm>
            <a:off x="3654784" y="5811654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Pointcloud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043175-A3E1-4AAE-9871-3A5C9E51CC6C}"/>
              </a:ext>
            </a:extLst>
          </p:cNvPr>
          <p:cNvSpPr/>
          <p:nvPr/>
        </p:nvSpPr>
        <p:spPr>
          <a:xfrm>
            <a:off x="6303851" y="5811654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Sign Distance Function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8A8E4B-4011-4AF5-A2D4-3CFB6DC15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1" y="3609735"/>
            <a:ext cx="1871905" cy="20012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A44C984-CC04-482F-9836-21D4FD847996}"/>
              </a:ext>
            </a:extLst>
          </p:cNvPr>
          <p:cNvSpPr/>
          <p:nvPr/>
        </p:nvSpPr>
        <p:spPr>
          <a:xfrm>
            <a:off x="9609067" y="5811654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Neural Radiance Fields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C466B4-F494-48CE-8DD4-4324CA9E4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443" y="3654790"/>
            <a:ext cx="2782742" cy="1956244"/>
          </a:xfrm>
          <a:prstGeom prst="rect">
            <a:avLst/>
          </a:prstGeom>
        </p:spPr>
      </p:pic>
      <p:pic>
        <p:nvPicPr>
          <p:cNvPr id="12" name="synth_grid_3 (1)">
            <a:hlinkClick r:id="" action="ppaction://media"/>
            <a:extLst>
              <a:ext uri="{FF2B5EF4-FFF2-40B4-BE49-F238E27FC236}">
                <a16:creationId xmlns:a16="http://schemas.microsoft.com/office/drawing/2014/main" id="{6B308025-2C04-4F52-B93B-69DCB66959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0"/>
                </p14:media>
              </p:ext>
            </p:extLst>
          </p:nvPr>
        </p:nvPicPr>
        <p:blipFill rotWithShape="1">
          <a:blip r:embed="rId7"/>
          <a:srcRect l="18570" t="4615" r="53979" b="54251"/>
          <a:stretch/>
        </p:blipFill>
        <p:spPr>
          <a:xfrm>
            <a:off x="9339709" y="3475623"/>
            <a:ext cx="2521527" cy="21253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C45711-CF0D-4051-B4C4-22F96A8377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-445" r="457"/>
          <a:stretch/>
        </p:blipFill>
        <p:spPr>
          <a:xfrm>
            <a:off x="2765926" y="3664859"/>
            <a:ext cx="2962656" cy="19461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40D47D8-DDA1-4415-944F-A9EA42660CCD}"/>
              </a:ext>
            </a:extLst>
          </p:cNvPr>
          <p:cNvSpPr/>
          <p:nvPr/>
        </p:nvSpPr>
        <p:spPr>
          <a:xfrm>
            <a:off x="693807" y="1170129"/>
            <a:ext cx="103581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Discrete Representation</a:t>
            </a:r>
          </a:p>
          <a:p>
            <a:pPr lvl="1"/>
            <a:r>
              <a:rPr lang="en-US" altLang="zh-CN" sz="2000" dirty="0"/>
              <a:t>Triangle mesh,  </a:t>
            </a:r>
            <a:r>
              <a:rPr lang="en-US" altLang="zh-CN" sz="2000" dirty="0" err="1"/>
              <a:t>pointcloud</a:t>
            </a:r>
            <a:r>
              <a:rPr lang="en-US" altLang="zh-CN" sz="2000" dirty="0"/>
              <a:t>…</a:t>
            </a:r>
          </a:p>
          <a:p>
            <a:pPr lvl="1"/>
            <a:endParaRPr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Continuous Representation</a:t>
            </a:r>
          </a:p>
          <a:p>
            <a:pPr lvl="1"/>
            <a:r>
              <a:rPr lang="en-US" altLang="zh-CN" sz="2000" dirty="0"/>
              <a:t>Signed Distance Function, Neural Radiance Field…</a:t>
            </a:r>
          </a:p>
        </p:txBody>
      </p:sp>
    </p:spTree>
    <p:extLst>
      <p:ext uri="{BB962C8B-B14F-4D97-AF65-F5344CB8AC3E}">
        <p14:creationId xmlns:p14="http://schemas.microsoft.com/office/powerpoint/2010/main" val="413739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Sets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530A531-C311-4F1F-8573-A997DE267F2A}"/>
                  </a:ext>
                </a:extLst>
              </p:cNvPr>
              <p:cNvSpPr/>
              <p:nvPr/>
            </p:nvSpPr>
            <p:spPr>
              <a:xfrm>
                <a:off x="793257" y="961747"/>
                <a:ext cx="962010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 sets are the set of points in the domain of a function where the function is constant. The nice part of  level sets is that they live in the same dimensions as the domain of the function. </a:t>
                </a: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level set of a function of two variables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curve in the two-dimensional xy-plane, called a level curve.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different c value, we can get a set of curves.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530A531-C311-4F1F-8573-A997DE267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7" y="961747"/>
                <a:ext cx="9620100" cy="2585323"/>
              </a:xfrm>
              <a:prstGeom prst="rect">
                <a:avLst/>
              </a:prstGeom>
              <a:blipFill>
                <a:blip r:embed="rId3"/>
                <a:stretch>
                  <a:fillRect l="-507" t="-1415" r="-1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EA89E4A-B53A-4F68-955F-41FB6C1E95B0}"/>
              </a:ext>
            </a:extLst>
          </p:cNvPr>
          <p:cNvSpPr/>
          <p:nvPr/>
        </p:nvSpPr>
        <p:spPr>
          <a:xfrm>
            <a:off x="793257" y="3580185"/>
            <a:ext cx="1071128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Level Curves Visualize</a:t>
            </a:r>
            <a:r>
              <a:rPr lang="en-US" altLang="zh-CN" dirty="0"/>
              <a:t> 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  </a:t>
            </a:r>
            <a:r>
              <a:rPr lang="zh-CN" altLang="en-US" dirty="0"/>
              <a:t>https://mathinsight.org/applet/level_curve_elliptic_paraboloid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D8BE0C1-9974-43CB-B745-C1AD45669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23" y="4044281"/>
            <a:ext cx="2594154" cy="239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300EC9-F2BA-4830-B03B-8D70773C1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10" y="4281581"/>
            <a:ext cx="2558651" cy="192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7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Sets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510F82-5213-4715-9101-4AE1FD60F450}"/>
              </a:ext>
            </a:extLst>
          </p:cNvPr>
          <p:cNvSpPr/>
          <p:nvPr/>
        </p:nvSpPr>
        <p:spPr>
          <a:xfrm>
            <a:off x="617501" y="2887334"/>
            <a:ext cx="9857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Level Surface at   </a:t>
            </a:r>
            <a:r>
              <a:rPr lang="en-US" altLang="zh-CN" dirty="0"/>
              <a:t>https://mathinsight.org/applet/level_surface_function_three_variables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A7FAAD0-4F99-4FB5-A473-E0A0CF497F3F}"/>
                  </a:ext>
                </a:extLst>
              </p:cNvPr>
              <p:cNvSpPr/>
              <p:nvPr/>
            </p:nvSpPr>
            <p:spPr>
              <a:xfrm>
                <a:off x="617501" y="1160644"/>
                <a:ext cx="9515856" cy="1483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level set of a function of three variables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surface in three-dimensional space, called a level surface.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different c value, we can get a set of surfaces.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</a:t>
                </a:r>
                <a14:m>
                  <m:oMath xmlns:m="http://schemas.openxmlformats.org/officeDocument/2006/math"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ES" altLang="zh-CN" i="1" dirty="0">
                        <a:latin typeface="Cambria Math" panose="02040503050406030204" pitchFamily="18" charset="0"/>
                      </a:rPr>
                      <m:t>=10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−9</m:t>
                        </m:r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^2</m:t>
                        </m:r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^2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A7FAAD0-4F99-4FB5-A473-E0A0CF49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1" y="1160644"/>
                <a:ext cx="9515856" cy="1483548"/>
              </a:xfrm>
              <a:prstGeom prst="rect">
                <a:avLst/>
              </a:prstGeom>
              <a:blipFill>
                <a:blip r:embed="rId2"/>
                <a:stretch>
                  <a:fillRect l="-384" t="-2049" r="-769" b="-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B9A6677-BFAA-423F-BB2B-885972AE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269" y="3601335"/>
            <a:ext cx="5151120" cy="275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9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Signed Distance Function (SDF)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186DCBE-60DF-4239-9498-5E1CE9E8224F}"/>
                  </a:ext>
                </a:extLst>
              </p:cNvPr>
              <p:cNvSpPr/>
              <p:nvPr/>
            </p:nvSpPr>
            <p:spPr>
              <a:xfrm>
                <a:off x="511452" y="1348907"/>
                <a:ext cx="9620100" cy="1535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 consider the function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defined in 3D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the distance to a specific geometry surface </a:t>
                </a:r>
                <a14:m>
                  <m:oMath xmlns:m="http://schemas.openxmlformats.org/officeDocument/2006/math">
                    <m:r>
                      <a:rPr lang="el-GR" altLang="zh-CN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altLang="zh-CN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=||</m:t>
                    </m:r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zh-CN" b="0" i="0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a:rPr lang="en-US" altLang="zh-CN" b="0" i="0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</m:d>
                    <m:r>
                      <a:rPr lang="en-US" altLang="zh-CN" b="0" i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CN" b="0" i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||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𝑤h𝑒𝑟𝑒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a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function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sphere surface centered at the origin with radius 1,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186DCBE-60DF-4239-9498-5E1CE9E82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" y="1348907"/>
                <a:ext cx="9620100" cy="1535741"/>
              </a:xfrm>
              <a:prstGeom prst="rect">
                <a:avLst/>
              </a:prstGeom>
              <a:blipFill>
                <a:blip r:embed="rId2"/>
                <a:stretch>
                  <a:fillRect l="-570" t="-1984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F7B2481-992E-4FDF-8E0D-2958F418E9C4}"/>
                  </a:ext>
                </a:extLst>
              </p:cNvPr>
              <p:cNvSpPr/>
              <p:nvPr/>
            </p:nvSpPr>
            <p:spPr>
              <a:xfrm>
                <a:off x="511452" y="3313224"/>
                <a:ext cx="9455508" cy="1948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we determine the sign of the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Function by whether or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 the interior of the surface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That is: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dirty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l-GR" altLang="zh-CN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𝑜𝑢𝑡𝑒𝑟</m:t>
                                  </m:r>
                                </m:sup>
                              </m:sSup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l-GR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l-GR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), 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𝑖𝑛𝑛𝑒𝑟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we get the signed distance function.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F7B2481-992E-4FDF-8E0D-2958F418E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" y="3313224"/>
                <a:ext cx="9455508" cy="1948995"/>
              </a:xfrm>
              <a:prstGeom prst="rect">
                <a:avLst/>
              </a:prstGeom>
              <a:blipFill>
                <a:blip r:embed="rId3"/>
                <a:stretch>
                  <a:fillRect l="-580" t="-1881" b="-4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32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Signed Distance Function (SDF)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E5C22FA-28E9-4293-B327-901CC17D9A7E}"/>
                  </a:ext>
                </a:extLst>
              </p:cNvPr>
              <p:cNvSpPr/>
              <p:nvPr/>
            </p:nvSpPr>
            <p:spPr>
              <a:xfrm>
                <a:off x="511452" y="1348907"/>
                <a:ext cx="9620100" cy="3450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 in Euclidean space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subset of the Euclidean space 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with  piecewise smooth  boundary, then the signed distance function is differentiable almost everywhere, and its gradient satisfies the </a:t>
                </a:r>
                <a:r>
                  <a:rPr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eikonal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equation:</a:t>
                </a: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boundary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 </a:t>
                </a:r>
                <a14:m>
                  <m:oMath xmlns:m="http://schemas.openxmlformats.org/officeDocument/2006/math">
                    <m: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for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≥ 2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points sufficiently close to the boundary </a:t>
                </a:r>
                <a14:m>
                  <m:oMath xmlns:m="http://schemas.openxmlformats.org/officeDocument/2006/math">
                    <m: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In particular, on the boundary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satisfies:</a:t>
                </a: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E5C22FA-28E9-4293-B327-901CC17D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" y="1348907"/>
                <a:ext cx="9620100" cy="3450112"/>
              </a:xfrm>
              <a:prstGeom prst="rect">
                <a:avLst/>
              </a:prstGeom>
              <a:blipFill>
                <a:blip r:embed="rId2"/>
                <a:stretch>
                  <a:fillRect l="-570" t="-1237" r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3736B31-B2B8-4CAE-ABFB-59B17F0EB486}"/>
                  </a:ext>
                </a:extLst>
              </p:cNvPr>
              <p:cNvSpPr/>
              <p:nvPr/>
            </p:nvSpPr>
            <p:spPr>
              <a:xfrm>
                <a:off x="511452" y="4849009"/>
                <a:ext cx="47920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inward normal vector field.</a:t>
                </a:r>
                <a:r>
                  <a:rPr lang="en-US" altLang="zh-CN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 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3736B31-B2B8-4CAE-ABFB-59B17F0EB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" y="4849009"/>
                <a:ext cx="4792068" cy="369332"/>
              </a:xfrm>
              <a:prstGeom prst="rect">
                <a:avLst/>
              </a:prstGeom>
              <a:blipFill>
                <a:blip r:embed="rId3"/>
                <a:stretch>
                  <a:fillRect l="-114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46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Representation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CDC1A7-DB31-4E90-83AD-4364009B6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10" y="960371"/>
            <a:ext cx="8964780" cy="27888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8B6D5E-51F2-490E-9A97-63BD54AC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218" y="4019514"/>
            <a:ext cx="6307562" cy="6487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B63C35-5C67-4937-B86A-61043FB103FC}"/>
              </a:ext>
            </a:extLst>
          </p:cNvPr>
          <p:cNvSpPr/>
          <p:nvPr/>
        </p:nvSpPr>
        <p:spPr>
          <a:xfrm>
            <a:off x="1101261" y="4159219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Equation: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AB69BD-4C04-46FC-A876-7A7329C6BA70}"/>
              </a:ext>
            </a:extLst>
          </p:cNvPr>
          <p:cNvSpPr/>
          <p:nvPr/>
        </p:nvSpPr>
        <p:spPr>
          <a:xfrm>
            <a:off x="2775748" y="4948083"/>
            <a:ext cx="60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Or: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4C2E0F-4397-4C50-A94F-B6523F549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890" y="4668255"/>
            <a:ext cx="5581321" cy="90935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98E9214-1FCB-4702-9969-22A679315061}"/>
              </a:ext>
            </a:extLst>
          </p:cNvPr>
          <p:cNvCxnSpPr>
            <a:cxnSpLocks/>
          </p:cNvCxnSpPr>
          <p:nvPr/>
        </p:nvCxnSpPr>
        <p:spPr>
          <a:xfrm>
            <a:off x="4529319" y="4515381"/>
            <a:ext cx="9265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BF1639E-CBDA-46D4-AD57-450BE13E4A63}"/>
              </a:ext>
            </a:extLst>
          </p:cNvPr>
          <p:cNvCxnSpPr>
            <a:cxnSpLocks/>
          </p:cNvCxnSpPr>
          <p:nvPr/>
        </p:nvCxnSpPr>
        <p:spPr>
          <a:xfrm>
            <a:off x="4474455" y="5317415"/>
            <a:ext cx="1597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D14C-05F4-48C3-A0C3-0181804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NeuS</a:t>
            </a: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0CE315E-6075-4A7A-9011-714079103FE8}"/>
              </a:ext>
            </a:extLst>
          </p:cNvPr>
          <p:cNvSpPr>
            <a:spLocks noGrp="1"/>
          </p:cNvSpPr>
          <p:nvPr/>
        </p:nvSpPr>
        <p:spPr>
          <a:xfrm>
            <a:off x="921069" y="1020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Neural Implicit Surfaces by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for Multi-view Reconstruction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F5D259-6C99-45FA-8235-D775A993D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74"/>
          <a:stretch/>
        </p:blipFill>
        <p:spPr>
          <a:xfrm>
            <a:off x="755331" y="2650229"/>
            <a:ext cx="10681338" cy="31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508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icrosoft YaHei"/>
        <a:ea typeface=""/>
        <a:cs typeface=""/>
      </a:majorFont>
      <a:minorFont>
        <a:latin typeface="Microsoft JhengHei"/>
        <a:ea typeface="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10400</TotalTime>
  <Words>1076</Words>
  <Application>Microsoft Office PowerPoint</Application>
  <PresentationFormat>宽屏</PresentationFormat>
  <Paragraphs>133</Paragraphs>
  <Slides>23</Slides>
  <Notes>6</Notes>
  <HiddenSlides>0</HiddenSlides>
  <MMClips>5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Linux Biolinum</vt:lpstr>
      <vt:lpstr>Microsoft JhengHei</vt:lpstr>
      <vt:lpstr>等线</vt:lpstr>
      <vt:lpstr>微软雅黑</vt:lpstr>
      <vt:lpstr>Arial</vt:lpstr>
      <vt:lpstr>Calibri</vt:lpstr>
      <vt:lpstr>Cambria</vt:lpstr>
      <vt:lpstr>Cambria Math</vt:lpstr>
      <vt:lpstr>Times New Roman</vt:lpstr>
      <vt:lpstr>Wingdings</vt:lpstr>
      <vt:lpstr>1_Office 主题​​</vt:lpstr>
      <vt:lpstr>PowerPoint 演示文稿</vt:lpstr>
      <vt:lpstr>Outline</vt:lpstr>
      <vt:lpstr>Geometry Representation</vt:lpstr>
      <vt:lpstr>Level Sets</vt:lpstr>
      <vt:lpstr>Level Sets</vt:lpstr>
      <vt:lpstr>Signed Distance Function (SDF)</vt:lpstr>
      <vt:lpstr>Signed Distance Function (SDF)</vt:lpstr>
      <vt:lpstr>Density Representation</vt:lpstr>
      <vt:lpstr>NeuS</vt:lpstr>
      <vt:lpstr>NeuS</vt:lpstr>
      <vt:lpstr>Volume Rendering Based on SDF Representation</vt:lpstr>
      <vt:lpstr>Volume Rendering Based on SDF Representation</vt:lpstr>
      <vt:lpstr>Volume Rendering Based on SDF Representation</vt:lpstr>
      <vt:lpstr>Volume Rendering Based on SDF Representation</vt:lpstr>
      <vt:lpstr>Volume Rendering Based on SDF Representation</vt:lpstr>
      <vt:lpstr>Volume Rendering Based on SDF Representation</vt:lpstr>
      <vt:lpstr>Volume Rendering Based on SDF Representation</vt:lpstr>
      <vt:lpstr>Volume Rendering Based on SDF Representation</vt:lpstr>
      <vt:lpstr>Loss Function</vt:lpstr>
      <vt:lpstr>Results</vt:lpstr>
      <vt:lpstr>Results</vt:lpstr>
      <vt:lpstr>Results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DELL</cp:lastModifiedBy>
  <cp:revision>141</cp:revision>
  <dcterms:created xsi:type="dcterms:W3CDTF">2022-05-09T07:02:32Z</dcterms:created>
  <dcterms:modified xsi:type="dcterms:W3CDTF">2022-10-12T13:49:11Z</dcterms:modified>
</cp:coreProperties>
</file>